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8" r:id="rId2"/>
    <p:sldId id="309" r:id="rId3"/>
    <p:sldId id="333" r:id="rId4"/>
    <p:sldId id="337" r:id="rId5"/>
    <p:sldId id="338" r:id="rId6"/>
    <p:sldId id="313" r:id="rId7"/>
    <p:sldId id="312" r:id="rId8"/>
    <p:sldId id="311" r:id="rId9"/>
    <p:sldId id="310" r:id="rId10"/>
    <p:sldId id="320" r:id="rId11"/>
    <p:sldId id="319" r:id="rId12"/>
    <p:sldId id="318" r:id="rId13"/>
    <p:sldId id="317" r:id="rId14"/>
    <p:sldId id="323" r:id="rId15"/>
    <p:sldId id="334" r:id="rId16"/>
    <p:sldId id="335" r:id="rId17"/>
    <p:sldId id="325" r:id="rId18"/>
    <p:sldId id="321" r:id="rId19"/>
    <p:sldId id="336" r:id="rId20"/>
    <p:sldId id="307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82" y="-1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E228B1-0D11-47B8-9A48-8230F99B4835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CB7B3B62-A91F-4ABE-AEB1-9AB6753ED6CE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ea typeface="Microsoft Sans Serif" panose="020B0604020202020204" pitchFamily="34" charset="0"/>
              <a:cs typeface="Times New Roman" panose="02020603050405020304" pitchFamily="18" charset="0"/>
            </a:rPr>
            <a:t>1. неопределен­ность будущего</a:t>
          </a:r>
          <a:endParaRPr lang="ru-RU" dirty="0"/>
        </a:p>
      </dgm:t>
    </dgm:pt>
    <dgm:pt modelId="{795CC4A1-3C68-4150-9CE1-EA7F2443F963}" type="parTrans" cxnId="{7BD0767E-9233-46F3-9216-B0320F6EE3C8}">
      <dgm:prSet/>
      <dgm:spPr/>
      <dgm:t>
        <a:bodyPr/>
        <a:lstStyle/>
        <a:p>
          <a:endParaRPr lang="ru-RU"/>
        </a:p>
      </dgm:t>
    </dgm:pt>
    <dgm:pt modelId="{8276F309-7374-40BF-8A27-A2EB98A53BB7}" type="sibTrans" cxnId="{7BD0767E-9233-46F3-9216-B0320F6EE3C8}">
      <dgm:prSet/>
      <dgm:spPr/>
      <dgm:t>
        <a:bodyPr/>
        <a:lstStyle/>
        <a:p>
          <a:endParaRPr lang="ru-RU"/>
        </a:p>
      </dgm:t>
    </dgm:pt>
    <dgm:pt modelId="{606F77C2-E85B-46F6-8DC6-BA68DD0BEAF1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ea typeface="Microsoft Sans Serif" panose="020B0604020202020204" pitchFamily="34" charset="0"/>
              <a:cs typeface="Times New Roman" panose="02020603050405020304" pitchFamily="18" charset="0"/>
            </a:rPr>
            <a:t>2. координирующая роль плана</a:t>
          </a:r>
          <a:endParaRPr lang="ru-RU" dirty="0"/>
        </a:p>
      </dgm:t>
    </dgm:pt>
    <dgm:pt modelId="{2EF9CF67-9AFE-4563-A890-8C94D988B450}" type="parTrans" cxnId="{22146095-2E95-4424-92A2-86D1AE046BC2}">
      <dgm:prSet/>
      <dgm:spPr/>
      <dgm:t>
        <a:bodyPr/>
        <a:lstStyle/>
        <a:p>
          <a:endParaRPr lang="ru-RU"/>
        </a:p>
      </dgm:t>
    </dgm:pt>
    <dgm:pt modelId="{213C7B4A-E0FA-4A9D-98E1-EC3633035CF6}" type="sibTrans" cxnId="{22146095-2E95-4424-92A2-86D1AE046BC2}">
      <dgm:prSet/>
      <dgm:spPr/>
      <dgm:t>
        <a:bodyPr/>
        <a:lstStyle/>
        <a:p>
          <a:endParaRPr lang="ru-RU"/>
        </a:p>
      </dgm:t>
    </dgm:pt>
    <dgm:pt modelId="{7CC18E49-69AE-4731-9B72-C108724F7E17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ea typeface="Microsoft Sans Serif" panose="020B0604020202020204" pitchFamily="34" charset="0"/>
              <a:cs typeface="Times New Roman" panose="02020603050405020304" pitchFamily="18" charset="0"/>
            </a:rPr>
            <a:t>3. оптимизация экономических последствий.</a:t>
          </a:r>
          <a:endParaRPr lang="ru-RU" dirty="0"/>
        </a:p>
      </dgm:t>
    </dgm:pt>
    <dgm:pt modelId="{C3C7AB73-4142-4E2D-915A-914697667E9C}" type="parTrans" cxnId="{4AECFD25-C28D-44FB-8B74-00415467B81B}">
      <dgm:prSet/>
      <dgm:spPr/>
      <dgm:t>
        <a:bodyPr/>
        <a:lstStyle/>
        <a:p>
          <a:endParaRPr lang="ru-RU"/>
        </a:p>
      </dgm:t>
    </dgm:pt>
    <dgm:pt modelId="{8D280F2A-3B10-468B-A439-9ECD2C598300}" type="sibTrans" cxnId="{4AECFD25-C28D-44FB-8B74-00415467B81B}">
      <dgm:prSet/>
      <dgm:spPr/>
      <dgm:t>
        <a:bodyPr/>
        <a:lstStyle/>
        <a:p>
          <a:endParaRPr lang="ru-RU"/>
        </a:p>
      </dgm:t>
    </dgm:pt>
    <dgm:pt modelId="{87A3E390-18AA-4718-9E54-26BE71D8BC59}" type="pres">
      <dgm:prSet presAssocID="{3FE228B1-0D11-47B8-9A48-8230F99B4835}" presName="CompostProcess" presStyleCnt="0">
        <dgm:presLayoutVars>
          <dgm:dir/>
          <dgm:resizeHandles val="exact"/>
        </dgm:presLayoutVars>
      </dgm:prSet>
      <dgm:spPr/>
    </dgm:pt>
    <dgm:pt modelId="{2497C230-9716-4C9B-9793-2EF2D79104B4}" type="pres">
      <dgm:prSet presAssocID="{3FE228B1-0D11-47B8-9A48-8230F99B4835}" presName="arrow" presStyleLbl="bgShp" presStyleIdx="0" presStyleCnt="1"/>
      <dgm:spPr/>
    </dgm:pt>
    <dgm:pt modelId="{DF6149A8-54ED-438F-9336-7510A65D2C76}" type="pres">
      <dgm:prSet presAssocID="{3FE228B1-0D11-47B8-9A48-8230F99B4835}" presName="linearProcess" presStyleCnt="0"/>
      <dgm:spPr/>
    </dgm:pt>
    <dgm:pt modelId="{C7C4B867-0C6C-48A2-A6F9-910857B642C2}" type="pres">
      <dgm:prSet presAssocID="{CB7B3B62-A91F-4ABE-AEB1-9AB6753ED6CE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6190FE-F1B8-4520-9FFC-054D32897623}" type="pres">
      <dgm:prSet presAssocID="{8276F309-7374-40BF-8A27-A2EB98A53BB7}" presName="sibTrans" presStyleCnt="0"/>
      <dgm:spPr/>
    </dgm:pt>
    <dgm:pt modelId="{2FD000F6-4296-47A3-A4FE-57392B2F7C57}" type="pres">
      <dgm:prSet presAssocID="{606F77C2-E85B-46F6-8DC6-BA68DD0BEAF1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5B6A14-9AAA-47BD-801C-F76611F88D38}" type="pres">
      <dgm:prSet presAssocID="{213C7B4A-E0FA-4A9D-98E1-EC3633035CF6}" presName="sibTrans" presStyleCnt="0"/>
      <dgm:spPr/>
    </dgm:pt>
    <dgm:pt modelId="{39A170C9-16FC-4D24-880F-DFFA2BF0EBCE}" type="pres">
      <dgm:prSet presAssocID="{7CC18E49-69AE-4731-9B72-C108724F7E17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F4E2CE4-02CA-4164-A651-B09C37DE24CF}" type="presOf" srcId="{606F77C2-E85B-46F6-8DC6-BA68DD0BEAF1}" destId="{2FD000F6-4296-47A3-A4FE-57392B2F7C57}" srcOrd="0" destOrd="0" presId="urn:microsoft.com/office/officeart/2005/8/layout/hProcess9"/>
    <dgm:cxn modelId="{DC869342-23E5-4DBE-9372-2347711855C3}" type="presOf" srcId="{CB7B3B62-A91F-4ABE-AEB1-9AB6753ED6CE}" destId="{C7C4B867-0C6C-48A2-A6F9-910857B642C2}" srcOrd="0" destOrd="0" presId="urn:microsoft.com/office/officeart/2005/8/layout/hProcess9"/>
    <dgm:cxn modelId="{4AECFD25-C28D-44FB-8B74-00415467B81B}" srcId="{3FE228B1-0D11-47B8-9A48-8230F99B4835}" destId="{7CC18E49-69AE-4731-9B72-C108724F7E17}" srcOrd="2" destOrd="0" parTransId="{C3C7AB73-4142-4E2D-915A-914697667E9C}" sibTransId="{8D280F2A-3B10-468B-A439-9ECD2C598300}"/>
    <dgm:cxn modelId="{54ED7F50-29EA-4427-B561-C1B74A18B748}" type="presOf" srcId="{3FE228B1-0D11-47B8-9A48-8230F99B4835}" destId="{87A3E390-18AA-4718-9E54-26BE71D8BC59}" srcOrd="0" destOrd="0" presId="urn:microsoft.com/office/officeart/2005/8/layout/hProcess9"/>
    <dgm:cxn modelId="{22146095-2E95-4424-92A2-86D1AE046BC2}" srcId="{3FE228B1-0D11-47B8-9A48-8230F99B4835}" destId="{606F77C2-E85B-46F6-8DC6-BA68DD0BEAF1}" srcOrd="1" destOrd="0" parTransId="{2EF9CF67-9AFE-4563-A890-8C94D988B450}" sibTransId="{213C7B4A-E0FA-4A9D-98E1-EC3633035CF6}"/>
    <dgm:cxn modelId="{7BD0767E-9233-46F3-9216-B0320F6EE3C8}" srcId="{3FE228B1-0D11-47B8-9A48-8230F99B4835}" destId="{CB7B3B62-A91F-4ABE-AEB1-9AB6753ED6CE}" srcOrd="0" destOrd="0" parTransId="{795CC4A1-3C68-4150-9CE1-EA7F2443F963}" sibTransId="{8276F309-7374-40BF-8A27-A2EB98A53BB7}"/>
    <dgm:cxn modelId="{252C57A4-4E1F-45A2-80A6-403E1ED418BD}" type="presOf" srcId="{7CC18E49-69AE-4731-9B72-C108724F7E17}" destId="{39A170C9-16FC-4D24-880F-DFFA2BF0EBCE}" srcOrd="0" destOrd="0" presId="urn:microsoft.com/office/officeart/2005/8/layout/hProcess9"/>
    <dgm:cxn modelId="{05CBA50D-0826-4183-8EAC-0AA59A8CC90D}" type="presParOf" srcId="{87A3E390-18AA-4718-9E54-26BE71D8BC59}" destId="{2497C230-9716-4C9B-9793-2EF2D79104B4}" srcOrd="0" destOrd="0" presId="urn:microsoft.com/office/officeart/2005/8/layout/hProcess9"/>
    <dgm:cxn modelId="{13E87865-477A-4BFF-9B98-CF5A27F55FD9}" type="presParOf" srcId="{87A3E390-18AA-4718-9E54-26BE71D8BC59}" destId="{DF6149A8-54ED-438F-9336-7510A65D2C76}" srcOrd="1" destOrd="0" presId="urn:microsoft.com/office/officeart/2005/8/layout/hProcess9"/>
    <dgm:cxn modelId="{7A2A7670-21EA-40E9-AAA8-25C1D378EF27}" type="presParOf" srcId="{DF6149A8-54ED-438F-9336-7510A65D2C76}" destId="{C7C4B867-0C6C-48A2-A6F9-910857B642C2}" srcOrd="0" destOrd="0" presId="urn:microsoft.com/office/officeart/2005/8/layout/hProcess9"/>
    <dgm:cxn modelId="{091FE071-22FB-4263-B1A1-F0827CC25249}" type="presParOf" srcId="{DF6149A8-54ED-438F-9336-7510A65D2C76}" destId="{586190FE-F1B8-4520-9FFC-054D32897623}" srcOrd="1" destOrd="0" presId="urn:microsoft.com/office/officeart/2005/8/layout/hProcess9"/>
    <dgm:cxn modelId="{89471ED4-CEFA-47EA-9BAC-64B7203798BC}" type="presParOf" srcId="{DF6149A8-54ED-438F-9336-7510A65D2C76}" destId="{2FD000F6-4296-47A3-A4FE-57392B2F7C57}" srcOrd="2" destOrd="0" presId="urn:microsoft.com/office/officeart/2005/8/layout/hProcess9"/>
    <dgm:cxn modelId="{579C9932-0754-4349-ABFD-410ACAB17ACC}" type="presParOf" srcId="{DF6149A8-54ED-438F-9336-7510A65D2C76}" destId="{EE5B6A14-9AAA-47BD-801C-F76611F88D38}" srcOrd="3" destOrd="0" presId="urn:microsoft.com/office/officeart/2005/8/layout/hProcess9"/>
    <dgm:cxn modelId="{407FE96B-3543-42A2-9FDD-D6732B3811E5}" type="presParOf" srcId="{DF6149A8-54ED-438F-9336-7510A65D2C76}" destId="{39A170C9-16FC-4D24-880F-DFFA2BF0EBCE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E4B7B0-2C4C-45CA-A70E-BBFEBC3A9442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4C71EC6-D1F3-41D2-95C9-552CAE21A27B}">
      <dgm:prSet phldrT="[Текст]"/>
      <dgm:spPr>
        <a:solidFill>
          <a:srgbClr val="7030A0"/>
        </a:solidFill>
      </dgm:spPr>
      <dgm:t>
        <a:bodyPr/>
        <a:lstStyle/>
        <a:p>
          <a:r>
            <a:rPr lang="ru-RU" spc="35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структурная модель организации проекта </a:t>
          </a:r>
          <a:endParaRPr lang="ru-RU" dirty="0"/>
        </a:p>
      </dgm:t>
    </dgm:pt>
    <dgm:pt modelId="{AB7D7419-B8CE-48FE-BCDF-294F70D46F5F}" type="parTrans" cxnId="{21F157FC-EE41-4B43-80D9-25D72F31663D}">
      <dgm:prSet/>
      <dgm:spPr/>
      <dgm:t>
        <a:bodyPr/>
        <a:lstStyle/>
        <a:p>
          <a:endParaRPr lang="ru-RU"/>
        </a:p>
      </dgm:t>
    </dgm:pt>
    <dgm:pt modelId="{86B6749B-B467-4F41-82B4-1D247DB21CDE}" type="sibTrans" cxnId="{21F157FC-EE41-4B43-80D9-25D72F31663D}">
      <dgm:prSet/>
      <dgm:spPr/>
      <dgm:t>
        <a:bodyPr/>
        <a:lstStyle/>
        <a:p>
          <a:endParaRPr lang="ru-RU"/>
        </a:p>
      </dgm:t>
    </dgm:pt>
    <dgm:pt modelId="{072EA287-BC60-4693-954D-26208A0F7337}">
      <dgm:prSet phldrT="[Текст]"/>
      <dgm:spPr>
        <a:solidFill>
          <a:srgbClr val="7030A0"/>
        </a:solidFill>
      </dgm:spPr>
      <dgm:t>
        <a:bodyPr/>
        <a:lstStyle/>
        <a:p>
          <a:r>
            <a:rPr lang="ru-RU" spc="35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матрица распределения ответственности</a:t>
          </a:r>
          <a:endParaRPr lang="ru-RU" dirty="0"/>
        </a:p>
      </dgm:t>
    </dgm:pt>
    <dgm:pt modelId="{CCC674C7-D122-4CE4-A274-D86D58C26333}" type="parTrans" cxnId="{071E1BA3-58C2-46FB-A84C-435038274E52}">
      <dgm:prSet/>
      <dgm:spPr/>
      <dgm:t>
        <a:bodyPr/>
        <a:lstStyle/>
        <a:p>
          <a:endParaRPr lang="ru-RU"/>
        </a:p>
      </dgm:t>
    </dgm:pt>
    <dgm:pt modelId="{A03ACB7F-08DA-49EF-B7A6-6C1C1EE81D23}" type="sibTrans" cxnId="{071E1BA3-58C2-46FB-A84C-435038274E52}">
      <dgm:prSet/>
      <dgm:spPr/>
      <dgm:t>
        <a:bodyPr/>
        <a:lstStyle/>
        <a:p>
          <a:endParaRPr lang="ru-RU"/>
        </a:p>
      </dgm:t>
    </dgm:pt>
    <dgm:pt modelId="{B15D85BB-E646-4761-B44C-73FA8AF1068C}">
      <dgm:prSet phldrT="[Текст]"/>
      <dgm:spPr>
        <a:solidFill>
          <a:srgbClr val="7030A0"/>
        </a:solidFill>
      </dgm:spPr>
      <dgm:t>
        <a:bodyPr/>
        <a:lstStyle/>
        <a:p>
          <a:r>
            <a:rPr lang="ru-RU" spc="35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дерево ресурсов </a:t>
          </a:r>
          <a:endParaRPr lang="ru-RU" dirty="0"/>
        </a:p>
      </dgm:t>
    </dgm:pt>
    <dgm:pt modelId="{8F40A25C-0E22-4174-AD3B-881AA073E04D}" type="parTrans" cxnId="{182E0D4D-D948-4AAB-94A5-ACC55977E42C}">
      <dgm:prSet/>
      <dgm:spPr/>
      <dgm:t>
        <a:bodyPr/>
        <a:lstStyle/>
        <a:p>
          <a:endParaRPr lang="ru-RU"/>
        </a:p>
      </dgm:t>
    </dgm:pt>
    <dgm:pt modelId="{4288C17F-3F53-40A6-B114-277118E98548}" type="sibTrans" cxnId="{182E0D4D-D948-4AAB-94A5-ACC55977E42C}">
      <dgm:prSet/>
      <dgm:spPr/>
      <dgm:t>
        <a:bodyPr/>
        <a:lstStyle/>
        <a:p>
          <a:endParaRPr lang="ru-RU"/>
        </a:p>
      </dgm:t>
    </dgm:pt>
    <dgm:pt modelId="{32643EAB-4870-4790-9972-2A8AC1113A0E}">
      <dgm:prSet phldrT="[Текст]"/>
      <dgm:spPr>
        <a:solidFill>
          <a:srgbClr val="7030A0"/>
        </a:solidFill>
      </dgm:spPr>
      <dgm:t>
        <a:bodyPr/>
        <a:lstStyle/>
        <a:p>
          <a:r>
            <a:rPr lang="ru-RU" spc="35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сетевая модель проекта.</a:t>
          </a:r>
        </a:p>
      </dgm:t>
    </dgm:pt>
    <dgm:pt modelId="{E1A861B5-DA4A-403E-8F50-2FCBACEA5F16}" type="parTrans" cxnId="{F38FFE7B-86DF-49DA-B06A-899E9B019C7E}">
      <dgm:prSet/>
      <dgm:spPr/>
      <dgm:t>
        <a:bodyPr/>
        <a:lstStyle/>
        <a:p>
          <a:endParaRPr lang="ru-RU"/>
        </a:p>
      </dgm:t>
    </dgm:pt>
    <dgm:pt modelId="{6EF1CB5C-280C-48C3-A73B-243161162961}" type="sibTrans" cxnId="{F38FFE7B-86DF-49DA-B06A-899E9B019C7E}">
      <dgm:prSet/>
      <dgm:spPr/>
      <dgm:t>
        <a:bodyPr/>
        <a:lstStyle/>
        <a:p>
          <a:endParaRPr lang="ru-RU"/>
        </a:p>
      </dgm:t>
    </dgm:pt>
    <dgm:pt modelId="{1AC5E78B-A9B5-475C-AC19-AE73EFBD98E3}">
      <dgm:prSet phldrT="[Текст]"/>
      <dgm:spPr>
        <a:solidFill>
          <a:srgbClr val="7030A0"/>
        </a:solidFill>
      </dgm:spPr>
      <dgm:t>
        <a:bodyPr/>
        <a:lstStyle/>
        <a:p>
          <a:r>
            <a:rPr lang="ru-RU" spc="35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структурная декомпозиция контрактов по элементам проекта</a:t>
          </a:r>
          <a:endParaRPr lang="ru-RU" dirty="0"/>
        </a:p>
      </dgm:t>
    </dgm:pt>
    <dgm:pt modelId="{94AC77CC-FA7B-4E64-B867-24073F05C140}" type="parTrans" cxnId="{018FFC41-4F60-45E4-ABFA-BA67EB6528D8}">
      <dgm:prSet/>
      <dgm:spPr/>
      <dgm:t>
        <a:bodyPr/>
        <a:lstStyle/>
        <a:p>
          <a:endParaRPr lang="ru-RU"/>
        </a:p>
      </dgm:t>
    </dgm:pt>
    <dgm:pt modelId="{42816E2E-B87A-4CB0-98B6-3E439C8BC047}" type="sibTrans" cxnId="{018FFC41-4F60-45E4-ABFA-BA67EB6528D8}">
      <dgm:prSet/>
      <dgm:spPr/>
      <dgm:t>
        <a:bodyPr/>
        <a:lstStyle/>
        <a:p>
          <a:endParaRPr lang="ru-RU"/>
        </a:p>
      </dgm:t>
    </dgm:pt>
    <dgm:pt modelId="{020A8FE0-573D-403B-A1C3-0CF84FD69EB4}">
      <dgm:prSet phldrT="[Текст]"/>
      <dgm:spPr>
        <a:solidFill>
          <a:srgbClr val="7030A0"/>
        </a:solidFill>
      </dgm:spPr>
      <dgm:t>
        <a:bodyPr/>
        <a:lstStyle/>
        <a:p>
          <a:r>
            <a:rPr lang="ru-RU" spc="35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дерево стоимости </a:t>
          </a:r>
          <a:endParaRPr lang="ru-RU" dirty="0"/>
        </a:p>
      </dgm:t>
    </dgm:pt>
    <dgm:pt modelId="{ADB8F8FE-48D8-403F-96E3-16CB6379CD4E}" type="parTrans" cxnId="{5252E1A4-0D2E-4038-B8AF-CAEAE98BC0F0}">
      <dgm:prSet/>
      <dgm:spPr/>
      <dgm:t>
        <a:bodyPr/>
        <a:lstStyle/>
        <a:p>
          <a:endParaRPr lang="ru-RU"/>
        </a:p>
      </dgm:t>
    </dgm:pt>
    <dgm:pt modelId="{3C9D23B8-43F3-4FB8-BB48-0B5A45376FDB}" type="sibTrans" cxnId="{5252E1A4-0D2E-4038-B8AF-CAEAE98BC0F0}">
      <dgm:prSet/>
      <dgm:spPr/>
      <dgm:t>
        <a:bodyPr/>
        <a:lstStyle/>
        <a:p>
          <a:endParaRPr lang="ru-RU"/>
        </a:p>
      </dgm:t>
    </dgm:pt>
    <dgm:pt modelId="{898632A6-6566-45A2-98A0-C5B82C172050}" type="pres">
      <dgm:prSet presAssocID="{27E4B7B0-2C4C-45CA-A70E-BBFEBC3A944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9A15B32-D5CC-4B36-8E2E-13C3A54D32E7}" type="pres">
      <dgm:prSet presAssocID="{C4C71EC6-D1F3-41D2-95C9-552CAE21A27B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C7B997-DDD1-47E4-981D-6B958DF845D6}" type="pres">
      <dgm:prSet presAssocID="{86B6749B-B467-4F41-82B4-1D247DB21CDE}" presName="sibTrans" presStyleLbl="sibTrans2D1" presStyleIdx="0" presStyleCnt="5"/>
      <dgm:spPr/>
      <dgm:t>
        <a:bodyPr/>
        <a:lstStyle/>
        <a:p>
          <a:endParaRPr lang="ru-RU"/>
        </a:p>
      </dgm:t>
    </dgm:pt>
    <dgm:pt modelId="{4C09B3DD-A046-4640-9E23-9136D51C2E2A}" type="pres">
      <dgm:prSet presAssocID="{86B6749B-B467-4F41-82B4-1D247DB21CDE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8979010B-5B1D-4F5A-966A-52A8BF738640}" type="pres">
      <dgm:prSet presAssocID="{072EA287-BC60-4693-954D-26208A0F7337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ABF49E-F330-4445-9750-5213FC8A7F82}" type="pres">
      <dgm:prSet presAssocID="{A03ACB7F-08DA-49EF-B7A6-6C1C1EE81D23}" presName="sibTrans" presStyleLbl="sibTrans2D1" presStyleIdx="1" presStyleCnt="5"/>
      <dgm:spPr/>
      <dgm:t>
        <a:bodyPr/>
        <a:lstStyle/>
        <a:p>
          <a:endParaRPr lang="ru-RU"/>
        </a:p>
      </dgm:t>
    </dgm:pt>
    <dgm:pt modelId="{85397F0E-BDDF-44BC-B9EE-DC7AB44CDE0A}" type="pres">
      <dgm:prSet presAssocID="{A03ACB7F-08DA-49EF-B7A6-6C1C1EE81D23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641666A6-1509-4EA2-B235-41FE613FCA3D}" type="pres">
      <dgm:prSet presAssocID="{B15D85BB-E646-4761-B44C-73FA8AF1068C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D54485-6940-4A3C-8961-54487985FE22}" type="pres">
      <dgm:prSet presAssocID="{4288C17F-3F53-40A6-B114-277118E98548}" presName="sibTrans" presStyleLbl="sibTrans2D1" presStyleIdx="2" presStyleCnt="5"/>
      <dgm:spPr/>
      <dgm:t>
        <a:bodyPr/>
        <a:lstStyle/>
        <a:p>
          <a:endParaRPr lang="ru-RU"/>
        </a:p>
      </dgm:t>
    </dgm:pt>
    <dgm:pt modelId="{CB38FA0A-FF0B-4C4D-B4CA-ED8390C7D316}" type="pres">
      <dgm:prSet presAssocID="{4288C17F-3F53-40A6-B114-277118E98548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E82386FD-A849-4D60-A692-5C074B51EC94}" type="pres">
      <dgm:prSet presAssocID="{32643EAB-4870-4790-9972-2A8AC1113A0E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FC9F63-2B81-4161-955D-327EA16CA20A}" type="pres">
      <dgm:prSet presAssocID="{6EF1CB5C-280C-48C3-A73B-243161162961}" presName="sibTrans" presStyleLbl="sibTrans2D1" presStyleIdx="3" presStyleCnt="5"/>
      <dgm:spPr/>
      <dgm:t>
        <a:bodyPr/>
        <a:lstStyle/>
        <a:p>
          <a:endParaRPr lang="ru-RU"/>
        </a:p>
      </dgm:t>
    </dgm:pt>
    <dgm:pt modelId="{5DAB0FEE-2BFF-42C9-AE57-329F43DE15FC}" type="pres">
      <dgm:prSet presAssocID="{6EF1CB5C-280C-48C3-A73B-243161162961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BBC66046-7D75-4638-8E62-B80F7B731847}" type="pres">
      <dgm:prSet presAssocID="{1AC5E78B-A9B5-475C-AC19-AE73EFBD98E3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8EB0D1-6E21-4693-987E-26B4AC2D4946}" type="pres">
      <dgm:prSet presAssocID="{42816E2E-B87A-4CB0-98B6-3E439C8BC047}" presName="sibTrans" presStyleLbl="sibTrans2D1" presStyleIdx="4" presStyleCnt="5"/>
      <dgm:spPr/>
      <dgm:t>
        <a:bodyPr/>
        <a:lstStyle/>
        <a:p>
          <a:endParaRPr lang="ru-RU"/>
        </a:p>
      </dgm:t>
    </dgm:pt>
    <dgm:pt modelId="{6FCD4F34-299C-4BE2-B424-7646D38416FB}" type="pres">
      <dgm:prSet presAssocID="{42816E2E-B87A-4CB0-98B6-3E439C8BC047}" presName="connectorText" presStyleLbl="sibTrans2D1" presStyleIdx="4" presStyleCnt="5"/>
      <dgm:spPr/>
      <dgm:t>
        <a:bodyPr/>
        <a:lstStyle/>
        <a:p>
          <a:endParaRPr lang="ru-RU"/>
        </a:p>
      </dgm:t>
    </dgm:pt>
    <dgm:pt modelId="{D225EDB5-F18E-4D0D-8438-6FC05EBA8E3C}" type="pres">
      <dgm:prSet presAssocID="{020A8FE0-573D-403B-A1C3-0CF84FD69EB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82E0D4D-D948-4AAB-94A5-ACC55977E42C}" srcId="{27E4B7B0-2C4C-45CA-A70E-BBFEBC3A9442}" destId="{B15D85BB-E646-4761-B44C-73FA8AF1068C}" srcOrd="2" destOrd="0" parTransId="{8F40A25C-0E22-4174-AD3B-881AA073E04D}" sibTransId="{4288C17F-3F53-40A6-B114-277118E98548}"/>
    <dgm:cxn modelId="{071E1BA3-58C2-46FB-A84C-435038274E52}" srcId="{27E4B7B0-2C4C-45CA-A70E-BBFEBC3A9442}" destId="{072EA287-BC60-4693-954D-26208A0F7337}" srcOrd="1" destOrd="0" parTransId="{CCC674C7-D122-4CE4-A274-D86D58C26333}" sibTransId="{A03ACB7F-08DA-49EF-B7A6-6C1C1EE81D23}"/>
    <dgm:cxn modelId="{77B98966-0254-4F35-B29C-E36149EB0D75}" type="presOf" srcId="{86B6749B-B467-4F41-82B4-1D247DB21CDE}" destId="{B6C7B997-DDD1-47E4-981D-6B958DF845D6}" srcOrd="0" destOrd="0" presId="urn:microsoft.com/office/officeart/2005/8/layout/process5"/>
    <dgm:cxn modelId="{21F157FC-EE41-4B43-80D9-25D72F31663D}" srcId="{27E4B7B0-2C4C-45CA-A70E-BBFEBC3A9442}" destId="{C4C71EC6-D1F3-41D2-95C9-552CAE21A27B}" srcOrd="0" destOrd="0" parTransId="{AB7D7419-B8CE-48FE-BCDF-294F70D46F5F}" sibTransId="{86B6749B-B467-4F41-82B4-1D247DB21CDE}"/>
    <dgm:cxn modelId="{95946245-6C8C-47A7-AF76-C44617CA0065}" type="presOf" srcId="{4288C17F-3F53-40A6-B114-277118E98548}" destId="{CB38FA0A-FF0B-4C4D-B4CA-ED8390C7D316}" srcOrd="1" destOrd="0" presId="urn:microsoft.com/office/officeart/2005/8/layout/process5"/>
    <dgm:cxn modelId="{F38FFE7B-86DF-49DA-B06A-899E9B019C7E}" srcId="{27E4B7B0-2C4C-45CA-A70E-BBFEBC3A9442}" destId="{32643EAB-4870-4790-9972-2A8AC1113A0E}" srcOrd="3" destOrd="0" parTransId="{E1A861B5-DA4A-403E-8F50-2FCBACEA5F16}" sibTransId="{6EF1CB5C-280C-48C3-A73B-243161162961}"/>
    <dgm:cxn modelId="{2C78C971-B324-421A-AAC4-2BEEB99F6C5E}" type="presOf" srcId="{42816E2E-B87A-4CB0-98B6-3E439C8BC047}" destId="{6FCD4F34-299C-4BE2-B424-7646D38416FB}" srcOrd="1" destOrd="0" presId="urn:microsoft.com/office/officeart/2005/8/layout/process5"/>
    <dgm:cxn modelId="{E01A2FA0-30AD-41DD-9624-B6BF3744BAA1}" type="presOf" srcId="{B15D85BB-E646-4761-B44C-73FA8AF1068C}" destId="{641666A6-1509-4EA2-B235-41FE613FCA3D}" srcOrd="0" destOrd="0" presId="urn:microsoft.com/office/officeart/2005/8/layout/process5"/>
    <dgm:cxn modelId="{0F6BBCA6-A4DE-4006-96E9-14825C091D25}" type="presOf" srcId="{6EF1CB5C-280C-48C3-A73B-243161162961}" destId="{06FC9F63-2B81-4161-955D-327EA16CA20A}" srcOrd="0" destOrd="0" presId="urn:microsoft.com/office/officeart/2005/8/layout/process5"/>
    <dgm:cxn modelId="{206A4727-63D7-4E62-B9B1-C3274B86ED1F}" type="presOf" srcId="{27E4B7B0-2C4C-45CA-A70E-BBFEBC3A9442}" destId="{898632A6-6566-45A2-98A0-C5B82C172050}" srcOrd="0" destOrd="0" presId="urn:microsoft.com/office/officeart/2005/8/layout/process5"/>
    <dgm:cxn modelId="{B22A9879-5222-41D9-93EE-1BBBD47C44C9}" type="presOf" srcId="{072EA287-BC60-4693-954D-26208A0F7337}" destId="{8979010B-5B1D-4F5A-966A-52A8BF738640}" srcOrd="0" destOrd="0" presId="urn:microsoft.com/office/officeart/2005/8/layout/process5"/>
    <dgm:cxn modelId="{A0055651-3E1A-4057-BB37-27E1F1A135E3}" type="presOf" srcId="{A03ACB7F-08DA-49EF-B7A6-6C1C1EE81D23}" destId="{F3ABF49E-F330-4445-9750-5213FC8A7F82}" srcOrd="0" destOrd="0" presId="urn:microsoft.com/office/officeart/2005/8/layout/process5"/>
    <dgm:cxn modelId="{13D0C7AE-E64A-498E-B98B-A062586EE915}" type="presOf" srcId="{32643EAB-4870-4790-9972-2A8AC1113A0E}" destId="{E82386FD-A849-4D60-A692-5C074B51EC94}" srcOrd="0" destOrd="0" presId="urn:microsoft.com/office/officeart/2005/8/layout/process5"/>
    <dgm:cxn modelId="{B5CBCEAB-DE7D-4C1B-AE1A-466574C64C5E}" type="presOf" srcId="{020A8FE0-573D-403B-A1C3-0CF84FD69EB4}" destId="{D225EDB5-F18E-4D0D-8438-6FC05EBA8E3C}" srcOrd="0" destOrd="0" presId="urn:microsoft.com/office/officeart/2005/8/layout/process5"/>
    <dgm:cxn modelId="{46B003C0-E532-4E6D-93E0-ED62C254006F}" type="presOf" srcId="{C4C71EC6-D1F3-41D2-95C9-552CAE21A27B}" destId="{29A15B32-D5CC-4B36-8E2E-13C3A54D32E7}" srcOrd="0" destOrd="0" presId="urn:microsoft.com/office/officeart/2005/8/layout/process5"/>
    <dgm:cxn modelId="{335AAD26-1B5D-4D3F-8AD0-86875AC7A848}" type="presOf" srcId="{86B6749B-B467-4F41-82B4-1D247DB21CDE}" destId="{4C09B3DD-A046-4640-9E23-9136D51C2E2A}" srcOrd="1" destOrd="0" presId="urn:microsoft.com/office/officeart/2005/8/layout/process5"/>
    <dgm:cxn modelId="{5252E1A4-0D2E-4038-B8AF-CAEAE98BC0F0}" srcId="{27E4B7B0-2C4C-45CA-A70E-BBFEBC3A9442}" destId="{020A8FE0-573D-403B-A1C3-0CF84FD69EB4}" srcOrd="5" destOrd="0" parTransId="{ADB8F8FE-48D8-403F-96E3-16CB6379CD4E}" sibTransId="{3C9D23B8-43F3-4FB8-BB48-0B5A45376FDB}"/>
    <dgm:cxn modelId="{476C2673-C14D-48DB-A574-586975816214}" type="presOf" srcId="{A03ACB7F-08DA-49EF-B7A6-6C1C1EE81D23}" destId="{85397F0E-BDDF-44BC-B9EE-DC7AB44CDE0A}" srcOrd="1" destOrd="0" presId="urn:microsoft.com/office/officeart/2005/8/layout/process5"/>
    <dgm:cxn modelId="{831CFFC2-3D70-49D2-8094-748D21504696}" type="presOf" srcId="{42816E2E-B87A-4CB0-98B6-3E439C8BC047}" destId="{3A8EB0D1-6E21-4693-987E-26B4AC2D4946}" srcOrd="0" destOrd="0" presId="urn:microsoft.com/office/officeart/2005/8/layout/process5"/>
    <dgm:cxn modelId="{477DD668-8686-4A0D-9F2C-CFCF53DD02B7}" type="presOf" srcId="{1AC5E78B-A9B5-475C-AC19-AE73EFBD98E3}" destId="{BBC66046-7D75-4638-8E62-B80F7B731847}" srcOrd="0" destOrd="0" presId="urn:microsoft.com/office/officeart/2005/8/layout/process5"/>
    <dgm:cxn modelId="{018FFC41-4F60-45E4-ABFA-BA67EB6528D8}" srcId="{27E4B7B0-2C4C-45CA-A70E-BBFEBC3A9442}" destId="{1AC5E78B-A9B5-475C-AC19-AE73EFBD98E3}" srcOrd="4" destOrd="0" parTransId="{94AC77CC-FA7B-4E64-B867-24073F05C140}" sibTransId="{42816E2E-B87A-4CB0-98B6-3E439C8BC047}"/>
    <dgm:cxn modelId="{0FB66CA3-0731-49FE-BF6A-0D1720C6E3A4}" type="presOf" srcId="{4288C17F-3F53-40A6-B114-277118E98548}" destId="{68D54485-6940-4A3C-8961-54487985FE22}" srcOrd="0" destOrd="0" presId="urn:microsoft.com/office/officeart/2005/8/layout/process5"/>
    <dgm:cxn modelId="{6853342C-1710-4C79-A53A-FFA498022CDF}" type="presOf" srcId="{6EF1CB5C-280C-48C3-A73B-243161162961}" destId="{5DAB0FEE-2BFF-42C9-AE57-329F43DE15FC}" srcOrd="1" destOrd="0" presId="urn:microsoft.com/office/officeart/2005/8/layout/process5"/>
    <dgm:cxn modelId="{8F92C7F8-B3F8-4398-82AF-8811BF7AB739}" type="presParOf" srcId="{898632A6-6566-45A2-98A0-C5B82C172050}" destId="{29A15B32-D5CC-4B36-8E2E-13C3A54D32E7}" srcOrd="0" destOrd="0" presId="urn:microsoft.com/office/officeart/2005/8/layout/process5"/>
    <dgm:cxn modelId="{87C12FA1-7831-49CC-85D5-9BE2B6840471}" type="presParOf" srcId="{898632A6-6566-45A2-98A0-C5B82C172050}" destId="{B6C7B997-DDD1-47E4-981D-6B958DF845D6}" srcOrd="1" destOrd="0" presId="urn:microsoft.com/office/officeart/2005/8/layout/process5"/>
    <dgm:cxn modelId="{B784FC94-950B-4B60-8695-107011CFCD13}" type="presParOf" srcId="{B6C7B997-DDD1-47E4-981D-6B958DF845D6}" destId="{4C09B3DD-A046-4640-9E23-9136D51C2E2A}" srcOrd="0" destOrd="0" presId="urn:microsoft.com/office/officeart/2005/8/layout/process5"/>
    <dgm:cxn modelId="{DC228037-B098-46A8-AB24-FE3CBC87769D}" type="presParOf" srcId="{898632A6-6566-45A2-98A0-C5B82C172050}" destId="{8979010B-5B1D-4F5A-966A-52A8BF738640}" srcOrd="2" destOrd="0" presId="urn:microsoft.com/office/officeart/2005/8/layout/process5"/>
    <dgm:cxn modelId="{4D567A54-C582-4289-B5CA-F89B904E48FD}" type="presParOf" srcId="{898632A6-6566-45A2-98A0-C5B82C172050}" destId="{F3ABF49E-F330-4445-9750-5213FC8A7F82}" srcOrd="3" destOrd="0" presId="urn:microsoft.com/office/officeart/2005/8/layout/process5"/>
    <dgm:cxn modelId="{259DA898-BD8B-45D1-8FA0-FE0580805487}" type="presParOf" srcId="{F3ABF49E-F330-4445-9750-5213FC8A7F82}" destId="{85397F0E-BDDF-44BC-B9EE-DC7AB44CDE0A}" srcOrd="0" destOrd="0" presId="urn:microsoft.com/office/officeart/2005/8/layout/process5"/>
    <dgm:cxn modelId="{F1BE3B80-6A07-48A4-B108-857C9C8250A1}" type="presParOf" srcId="{898632A6-6566-45A2-98A0-C5B82C172050}" destId="{641666A6-1509-4EA2-B235-41FE613FCA3D}" srcOrd="4" destOrd="0" presId="urn:microsoft.com/office/officeart/2005/8/layout/process5"/>
    <dgm:cxn modelId="{A6B1A118-E1E6-4756-B142-506D4B5EE1AE}" type="presParOf" srcId="{898632A6-6566-45A2-98A0-C5B82C172050}" destId="{68D54485-6940-4A3C-8961-54487985FE22}" srcOrd="5" destOrd="0" presId="urn:microsoft.com/office/officeart/2005/8/layout/process5"/>
    <dgm:cxn modelId="{271378F2-8D01-4B2E-AF92-445B5F1F8EC3}" type="presParOf" srcId="{68D54485-6940-4A3C-8961-54487985FE22}" destId="{CB38FA0A-FF0B-4C4D-B4CA-ED8390C7D316}" srcOrd="0" destOrd="0" presId="urn:microsoft.com/office/officeart/2005/8/layout/process5"/>
    <dgm:cxn modelId="{E24117AA-D5EA-4EFB-A0D0-0A6347EF8D46}" type="presParOf" srcId="{898632A6-6566-45A2-98A0-C5B82C172050}" destId="{E82386FD-A849-4D60-A692-5C074B51EC94}" srcOrd="6" destOrd="0" presId="urn:microsoft.com/office/officeart/2005/8/layout/process5"/>
    <dgm:cxn modelId="{ED4D8501-D152-4E5D-9810-4671CD841664}" type="presParOf" srcId="{898632A6-6566-45A2-98A0-C5B82C172050}" destId="{06FC9F63-2B81-4161-955D-327EA16CA20A}" srcOrd="7" destOrd="0" presId="urn:microsoft.com/office/officeart/2005/8/layout/process5"/>
    <dgm:cxn modelId="{41809781-1F25-4C3F-B422-2BC7F732E8A8}" type="presParOf" srcId="{06FC9F63-2B81-4161-955D-327EA16CA20A}" destId="{5DAB0FEE-2BFF-42C9-AE57-329F43DE15FC}" srcOrd="0" destOrd="0" presId="urn:microsoft.com/office/officeart/2005/8/layout/process5"/>
    <dgm:cxn modelId="{C0888D0A-1300-4EC1-8AC8-87C5D9DAD3DE}" type="presParOf" srcId="{898632A6-6566-45A2-98A0-C5B82C172050}" destId="{BBC66046-7D75-4638-8E62-B80F7B731847}" srcOrd="8" destOrd="0" presId="urn:microsoft.com/office/officeart/2005/8/layout/process5"/>
    <dgm:cxn modelId="{58856680-30F1-4206-BCEE-8A245061E47B}" type="presParOf" srcId="{898632A6-6566-45A2-98A0-C5B82C172050}" destId="{3A8EB0D1-6E21-4693-987E-26B4AC2D4946}" srcOrd="9" destOrd="0" presId="urn:microsoft.com/office/officeart/2005/8/layout/process5"/>
    <dgm:cxn modelId="{457B1CB3-5367-4695-8DB4-404D60A78D41}" type="presParOf" srcId="{3A8EB0D1-6E21-4693-987E-26B4AC2D4946}" destId="{6FCD4F34-299C-4BE2-B424-7646D38416FB}" srcOrd="0" destOrd="0" presId="urn:microsoft.com/office/officeart/2005/8/layout/process5"/>
    <dgm:cxn modelId="{1F4DD91B-F21B-4FF1-B50F-96A443E09D20}" type="presParOf" srcId="{898632A6-6566-45A2-98A0-C5B82C172050}" destId="{D225EDB5-F18E-4D0D-8438-6FC05EBA8E3C}" srcOrd="1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97C230-9716-4C9B-9793-2EF2D79104B4}">
      <dsp:nvSpPr>
        <dsp:cNvPr id="0" name=""/>
        <dsp:cNvSpPr/>
      </dsp:nvSpPr>
      <dsp:spPr>
        <a:xfrm>
          <a:off x="653472" y="0"/>
          <a:ext cx="7406022" cy="452596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C4B867-0C6C-48A2-A6F9-910857B642C2}">
      <dsp:nvSpPr>
        <dsp:cNvPr id="0" name=""/>
        <dsp:cNvSpPr/>
      </dsp:nvSpPr>
      <dsp:spPr>
        <a:xfrm>
          <a:off x="9359" y="1357788"/>
          <a:ext cx="2804486" cy="1810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latin typeface="Times New Roman" panose="02020603050405020304" pitchFamily="18" charset="0"/>
              <a:ea typeface="Microsoft Sans Serif" panose="020B0604020202020204" pitchFamily="34" charset="0"/>
              <a:cs typeface="Times New Roman" panose="02020603050405020304" pitchFamily="18" charset="0"/>
            </a:rPr>
            <a:t>1. неопределен­ность будущего</a:t>
          </a:r>
          <a:endParaRPr lang="ru-RU" sz="2500" kern="1200" dirty="0"/>
        </a:p>
      </dsp:txBody>
      <dsp:txXfrm>
        <a:off x="97735" y="1446164"/>
        <a:ext cx="2627734" cy="1633632"/>
      </dsp:txXfrm>
    </dsp:sp>
    <dsp:sp modelId="{2FD000F6-4296-47A3-A4FE-57392B2F7C57}">
      <dsp:nvSpPr>
        <dsp:cNvPr id="0" name=""/>
        <dsp:cNvSpPr/>
      </dsp:nvSpPr>
      <dsp:spPr>
        <a:xfrm>
          <a:off x="2954240" y="1357788"/>
          <a:ext cx="2804486" cy="1810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latin typeface="Times New Roman" panose="02020603050405020304" pitchFamily="18" charset="0"/>
              <a:ea typeface="Microsoft Sans Serif" panose="020B0604020202020204" pitchFamily="34" charset="0"/>
              <a:cs typeface="Times New Roman" panose="02020603050405020304" pitchFamily="18" charset="0"/>
            </a:rPr>
            <a:t>2. координирующая роль плана</a:t>
          </a:r>
          <a:endParaRPr lang="ru-RU" sz="2500" kern="1200" dirty="0"/>
        </a:p>
      </dsp:txBody>
      <dsp:txXfrm>
        <a:off x="3042616" y="1446164"/>
        <a:ext cx="2627734" cy="1633632"/>
      </dsp:txXfrm>
    </dsp:sp>
    <dsp:sp modelId="{39A170C9-16FC-4D24-880F-DFFA2BF0EBCE}">
      <dsp:nvSpPr>
        <dsp:cNvPr id="0" name=""/>
        <dsp:cNvSpPr/>
      </dsp:nvSpPr>
      <dsp:spPr>
        <a:xfrm>
          <a:off x="5899121" y="1357788"/>
          <a:ext cx="2804486" cy="1810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latin typeface="Times New Roman" panose="02020603050405020304" pitchFamily="18" charset="0"/>
              <a:ea typeface="Microsoft Sans Serif" panose="020B0604020202020204" pitchFamily="34" charset="0"/>
              <a:cs typeface="Times New Roman" panose="02020603050405020304" pitchFamily="18" charset="0"/>
            </a:rPr>
            <a:t>3. оптимизация экономических последствий.</a:t>
          </a:r>
          <a:endParaRPr lang="ru-RU" sz="2500" kern="1200" dirty="0"/>
        </a:p>
      </dsp:txBody>
      <dsp:txXfrm>
        <a:off x="5987497" y="1446164"/>
        <a:ext cx="2627734" cy="16336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A15B32-D5CC-4B36-8E2E-13C3A54D32E7}">
      <dsp:nvSpPr>
        <dsp:cNvPr id="0" name=""/>
        <dsp:cNvSpPr/>
      </dsp:nvSpPr>
      <dsp:spPr>
        <a:xfrm>
          <a:off x="7233" y="533479"/>
          <a:ext cx="2161877" cy="1297126"/>
        </a:xfrm>
        <a:prstGeom prst="roundRect">
          <a:avLst>
            <a:gd name="adj" fmla="val 10000"/>
          </a:avLst>
        </a:prstGeom>
        <a:solidFill>
          <a:srgbClr val="7030A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pc="35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структурная модель организации проекта </a:t>
          </a:r>
          <a:endParaRPr lang="ru-RU" sz="1800" kern="1200" dirty="0"/>
        </a:p>
      </dsp:txBody>
      <dsp:txXfrm>
        <a:off x="45225" y="571471"/>
        <a:ext cx="2085893" cy="1221142"/>
      </dsp:txXfrm>
    </dsp:sp>
    <dsp:sp modelId="{B6C7B997-DDD1-47E4-981D-6B958DF845D6}">
      <dsp:nvSpPr>
        <dsp:cNvPr id="0" name=""/>
        <dsp:cNvSpPr/>
      </dsp:nvSpPr>
      <dsp:spPr>
        <a:xfrm>
          <a:off x="2359355" y="913969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2359355" y="1021198"/>
        <a:ext cx="320822" cy="321687"/>
      </dsp:txXfrm>
    </dsp:sp>
    <dsp:sp modelId="{8979010B-5B1D-4F5A-966A-52A8BF738640}">
      <dsp:nvSpPr>
        <dsp:cNvPr id="0" name=""/>
        <dsp:cNvSpPr/>
      </dsp:nvSpPr>
      <dsp:spPr>
        <a:xfrm>
          <a:off x="3033861" y="533479"/>
          <a:ext cx="2161877" cy="1297126"/>
        </a:xfrm>
        <a:prstGeom prst="roundRect">
          <a:avLst>
            <a:gd name="adj" fmla="val 10000"/>
          </a:avLst>
        </a:prstGeom>
        <a:solidFill>
          <a:srgbClr val="7030A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pc="35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матрица распределения ответственности</a:t>
          </a:r>
          <a:endParaRPr lang="ru-RU" sz="1800" kern="1200" dirty="0"/>
        </a:p>
      </dsp:txBody>
      <dsp:txXfrm>
        <a:off x="3071853" y="571471"/>
        <a:ext cx="2085893" cy="1221142"/>
      </dsp:txXfrm>
    </dsp:sp>
    <dsp:sp modelId="{F3ABF49E-F330-4445-9750-5213FC8A7F82}">
      <dsp:nvSpPr>
        <dsp:cNvPr id="0" name=""/>
        <dsp:cNvSpPr/>
      </dsp:nvSpPr>
      <dsp:spPr>
        <a:xfrm>
          <a:off x="5385983" y="913969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5385983" y="1021198"/>
        <a:ext cx="320822" cy="321687"/>
      </dsp:txXfrm>
    </dsp:sp>
    <dsp:sp modelId="{641666A6-1509-4EA2-B235-41FE613FCA3D}">
      <dsp:nvSpPr>
        <dsp:cNvPr id="0" name=""/>
        <dsp:cNvSpPr/>
      </dsp:nvSpPr>
      <dsp:spPr>
        <a:xfrm>
          <a:off x="6060489" y="533479"/>
          <a:ext cx="2161877" cy="1297126"/>
        </a:xfrm>
        <a:prstGeom prst="roundRect">
          <a:avLst>
            <a:gd name="adj" fmla="val 10000"/>
          </a:avLst>
        </a:prstGeom>
        <a:solidFill>
          <a:srgbClr val="7030A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pc="35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дерево ресурсов </a:t>
          </a:r>
          <a:endParaRPr lang="ru-RU" sz="1800" kern="1200" dirty="0"/>
        </a:p>
      </dsp:txBody>
      <dsp:txXfrm>
        <a:off x="6098481" y="571471"/>
        <a:ext cx="2085893" cy="1221142"/>
      </dsp:txXfrm>
    </dsp:sp>
    <dsp:sp modelId="{68D54485-6940-4A3C-8961-54487985FE22}">
      <dsp:nvSpPr>
        <dsp:cNvPr id="0" name=""/>
        <dsp:cNvSpPr/>
      </dsp:nvSpPr>
      <dsp:spPr>
        <a:xfrm rot="5400000">
          <a:off x="6912269" y="1981936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 rot="-5400000">
        <a:off x="6980585" y="2020850"/>
        <a:ext cx="321687" cy="320822"/>
      </dsp:txXfrm>
    </dsp:sp>
    <dsp:sp modelId="{E82386FD-A849-4D60-A692-5C074B51EC94}">
      <dsp:nvSpPr>
        <dsp:cNvPr id="0" name=""/>
        <dsp:cNvSpPr/>
      </dsp:nvSpPr>
      <dsp:spPr>
        <a:xfrm>
          <a:off x="6060489" y="2695356"/>
          <a:ext cx="2161877" cy="1297126"/>
        </a:xfrm>
        <a:prstGeom prst="roundRect">
          <a:avLst>
            <a:gd name="adj" fmla="val 10000"/>
          </a:avLst>
        </a:prstGeom>
        <a:solidFill>
          <a:srgbClr val="7030A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pc="35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сетевая модель проекта.</a:t>
          </a:r>
        </a:p>
      </dsp:txBody>
      <dsp:txXfrm>
        <a:off x="6098481" y="2733348"/>
        <a:ext cx="2085893" cy="1221142"/>
      </dsp:txXfrm>
    </dsp:sp>
    <dsp:sp modelId="{06FC9F63-2B81-4161-955D-327EA16CA20A}">
      <dsp:nvSpPr>
        <dsp:cNvPr id="0" name=""/>
        <dsp:cNvSpPr/>
      </dsp:nvSpPr>
      <dsp:spPr>
        <a:xfrm rot="10800000">
          <a:off x="5411926" y="3075846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 rot="10800000">
        <a:off x="5549421" y="3183075"/>
        <a:ext cx="320822" cy="321687"/>
      </dsp:txXfrm>
    </dsp:sp>
    <dsp:sp modelId="{BBC66046-7D75-4638-8E62-B80F7B731847}">
      <dsp:nvSpPr>
        <dsp:cNvPr id="0" name=""/>
        <dsp:cNvSpPr/>
      </dsp:nvSpPr>
      <dsp:spPr>
        <a:xfrm>
          <a:off x="3033861" y="2695356"/>
          <a:ext cx="2161877" cy="1297126"/>
        </a:xfrm>
        <a:prstGeom prst="roundRect">
          <a:avLst>
            <a:gd name="adj" fmla="val 10000"/>
          </a:avLst>
        </a:prstGeom>
        <a:solidFill>
          <a:srgbClr val="7030A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pc="35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структурная декомпозиция контрактов по элементам проекта</a:t>
          </a:r>
          <a:endParaRPr lang="ru-RU" sz="1800" kern="1200" dirty="0"/>
        </a:p>
      </dsp:txBody>
      <dsp:txXfrm>
        <a:off x="3071853" y="2733348"/>
        <a:ext cx="2085893" cy="1221142"/>
      </dsp:txXfrm>
    </dsp:sp>
    <dsp:sp modelId="{3A8EB0D1-6E21-4693-987E-26B4AC2D4946}">
      <dsp:nvSpPr>
        <dsp:cNvPr id="0" name=""/>
        <dsp:cNvSpPr/>
      </dsp:nvSpPr>
      <dsp:spPr>
        <a:xfrm rot="10800000">
          <a:off x="2385298" y="3075846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 rot="10800000">
        <a:off x="2522793" y="3183075"/>
        <a:ext cx="320822" cy="321687"/>
      </dsp:txXfrm>
    </dsp:sp>
    <dsp:sp modelId="{D225EDB5-F18E-4D0D-8438-6FC05EBA8E3C}">
      <dsp:nvSpPr>
        <dsp:cNvPr id="0" name=""/>
        <dsp:cNvSpPr/>
      </dsp:nvSpPr>
      <dsp:spPr>
        <a:xfrm>
          <a:off x="7233" y="2695356"/>
          <a:ext cx="2161877" cy="1297126"/>
        </a:xfrm>
        <a:prstGeom prst="roundRect">
          <a:avLst>
            <a:gd name="adj" fmla="val 10000"/>
          </a:avLst>
        </a:prstGeom>
        <a:solidFill>
          <a:srgbClr val="7030A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spc="35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rPr>
            <a:t>дерево стоимости </a:t>
          </a:r>
          <a:endParaRPr lang="ru-RU" sz="1800" kern="1200" dirty="0"/>
        </a:p>
      </dsp:txBody>
      <dsp:txXfrm>
        <a:off x="45225" y="2733348"/>
        <a:ext cx="2085893" cy="12211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F36371C-4032-40F1-BAB3-DCA5A116F9B6}" type="datetimeFigureOut">
              <a:rPr lang="ru-RU" smtClean="0"/>
              <a:t>13.04.2022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371C-4032-40F1-BAB3-DCA5A116F9B6}" type="datetimeFigureOut">
              <a:rPr lang="ru-RU" smtClean="0"/>
              <a:t>13.04.2022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371C-4032-40F1-BAB3-DCA5A116F9B6}" type="datetimeFigureOut">
              <a:rPr lang="ru-RU" smtClean="0"/>
              <a:t>13.04.2022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371C-4032-40F1-BAB3-DCA5A116F9B6}" type="datetimeFigureOut">
              <a:rPr lang="ru-RU" smtClean="0"/>
              <a:t>13.04.2022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371C-4032-40F1-BAB3-DCA5A116F9B6}" type="datetimeFigureOut">
              <a:rPr lang="ru-RU" smtClean="0"/>
              <a:t>13.04.2022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371C-4032-40F1-BAB3-DCA5A116F9B6}" type="datetimeFigureOut">
              <a:rPr lang="ru-RU" smtClean="0"/>
              <a:t>13.04.2022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371C-4032-40F1-BAB3-DCA5A116F9B6}" type="datetimeFigureOut">
              <a:rPr lang="ru-RU" smtClean="0"/>
              <a:t>13.04.2022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371C-4032-40F1-BAB3-DCA5A116F9B6}" type="datetimeFigureOut">
              <a:rPr lang="ru-RU" smtClean="0"/>
              <a:t>13.04.2022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6371C-4032-40F1-BAB3-DCA5A116F9B6}" type="datetimeFigureOut">
              <a:rPr lang="ru-RU" smtClean="0"/>
              <a:t>13.04.2022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6F36371C-4032-40F1-BAB3-DCA5A116F9B6}" type="datetimeFigureOut">
              <a:rPr lang="ru-RU" smtClean="0"/>
              <a:t>13.04.2022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F36371C-4032-40F1-BAB3-DCA5A116F9B6}" type="datetimeFigureOut">
              <a:rPr lang="ru-RU" smtClean="0"/>
              <a:t>13.04.2022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F36371C-4032-40F1-BAB3-DCA5A116F9B6}" type="datetimeFigureOut">
              <a:rPr lang="ru-RU" smtClean="0"/>
              <a:t>13.04.2022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CD33F69-787E-4226-8BA2-FA888C06903A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/>
          <a:lstStyle/>
          <a:p>
            <a:pPr indent="0" algn="ctr">
              <a:lnSpc>
                <a:spcPct val="150000"/>
              </a:lnSpc>
              <a:buNone/>
            </a:pP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Тема 7</a:t>
            </a:r>
            <a:r>
              <a:rPr lang="ru-RU" sz="2800" b="1" dirty="0" smtClean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.  </a:t>
            </a: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ПЛАНИРОВАНИЕ ПРОЕКТА 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1. Основные задачи планирования проекта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2. Иерархическая структура работ проекта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03190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55000" lnSpcReduction="20000"/>
          </a:bodyPr>
          <a:lstStyle/>
          <a:p>
            <a:pPr marL="0" lvl="0" indent="0" algn="just">
              <a:lnSpc>
                <a:spcPct val="150000"/>
              </a:lnSpc>
              <a:buClr>
                <a:srgbClr val="000000"/>
              </a:buClr>
              <a:buSzPts val="950"/>
              <a:buNone/>
            </a:pPr>
            <a:r>
              <a:rPr lang="ru-RU" sz="2800" b="1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Анализ проблем</a:t>
            </a: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включает в себя следующие шаги: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определение фактического состояния (анализ положе­ния);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прогноз положения;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идентификация проблем посредством противопостав­ления системы целей и результатов анализа и прогноза поло­жения;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структурирование проблем.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В ходе структурирования проблем сначала их необхо­димо разбить на две группы.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•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Проблемы внешнего характера, на решение которых невозможно повлиять со стороны команды проекта на про­тяжении всего планового периода.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•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Проблемы внутренние, решение которых зависит от эффективного управления проектом.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Затем необходимо проблемы, отнесенные ко второй кате­гории, разбить на два класса.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•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Проблемы, решение которых не требует значительных финансовых и временных затрат. Этот класс проблем реша­ется в ходе текущего или оперативного планирования.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•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Проблемы, для решения которых требуется длитель­ное время и значительный объем финансирования. Эти про­блемы рассматриваются в процессе перспективного плани­рования и прогнозирования.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80040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22884" y="116632"/>
            <a:ext cx="9073008" cy="6480720"/>
          </a:xfrm>
        </p:spPr>
        <p:txBody>
          <a:bodyPr>
            <a:noAutofit/>
          </a:bodyPr>
          <a:lstStyle/>
          <a:p>
            <a:pPr marL="742950" lvl="1" indent="-285750" algn="just">
              <a:lnSpc>
                <a:spcPct val="150000"/>
              </a:lnSpc>
              <a:spcAft>
                <a:spcPts val="0"/>
              </a:spcAft>
              <a:buClr>
                <a:srgbClr val="000000"/>
              </a:buClr>
              <a:buSzPts val="950"/>
              <a:buFont typeface="+mj-lt"/>
              <a:buAutoNum type="arabicPeriod" startAt="3"/>
            </a:pPr>
            <a:r>
              <a:rPr lang="ru-RU" sz="2400" b="1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Поиск альтернатив.</a:t>
            </a:r>
            <a:r>
              <a:rPr lang="ru-RU" sz="24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Под альтернативами понимаются взаимоисключающие варианты решений.</a:t>
            </a:r>
          </a:p>
          <a:p>
            <a:pPr indent="450215" algn="just"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При осуществлении </a:t>
            </a:r>
            <a:r>
              <a:rPr lang="ru-RU" sz="24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долгосрочных проектов </a:t>
            </a:r>
            <a:r>
              <a:rPr lang="ru-RU" sz="24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важное место занимает </a:t>
            </a:r>
            <a:r>
              <a:rPr lang="ru-RU" sz="24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прогнозирование</a:t>
            </a:r>
            <a:r>
              <a:rPr lang="ru-RU" sz="24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. При этом следует различать два вида прогнозов.</a:t>
            </a:r>
            <a:endParaRPr lang="ru-RU" sz="24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•"/>
            </a:pPr>
            <a:r>
              <a:rPr lang="ru-RU" sz="2400" i="1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Прогнозы влияния</a:t>
            </a:r>
            <a:r>
              <a:rPr lang="ru-RU" sz="24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дают представление о том, к дости­жению каких результатов приведет принятие каждого из имеющихся решений, т.е. как данное решение повлияет на показатели проекта.</a:t>
            </a: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•"/>
            </a:pPr>
            <a:r>
              <a:rPr lang="ru-RU" sz="2400" i="1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Прогнозы развития</a:t>
            </a:r>
            <a:r>
              <a:rPr lang="ru-RU" sz="24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ситуации распространяются на показатели внешней среды, на которые лица, принимаю­щие решения, не могут повлиять в рассматриваемом периоде.</a:t>
            </a:r>
            <a:endParaRPr lang="ru-RU" sz="2400" u="none" strike="noStrike" spc="35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637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92500" lnSpcReduction="20000"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4.</a:t>
            </a: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Оценка альтернатив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с точки зрения их приемлемости, эффективности и риска является основой для принятия решений.</a:t>
            </a:r>
            <a:r>
              <a:rPr lang="ru-RU" sz="28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Оптимальной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считается законная и практически реализуемая альтернатива, в максимальной степени позво­ляющая приблизиться к достижению поставленных реаль­ных целей при существующих ограничениях — ресурсных, временных, трудовых и т.д.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В ходе реализации проекта должна выполняться акту­ализация плана с учетом текущего состояния и вносимых изменений. Таким образом, план проекта становится осно­вой для оценки прогресса, достигнутого в ходе выполнения этого проекта.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7080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85000" lnSpcReduction="20000"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Для обеспечения реализуемости и точности плана про­екта менеджер проекта должен решить следующие задачи.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Вовлечение основных участников проекта в процесс планирования, обеспечение ответственности за планируе­мые параметры.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Достижение согласованного понимания структуры и объема работ проекта и потребностей в ресурсах с заказ­чиком и основными участниками проекта.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Планирование организационной структуры реали­зации проекта и обеспечение привлечения необходимых ресурсов на проект.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Согласование ответственности на основных участни­ков за результаты.</a:t>
            </a:r>
            <a:endParaRPr lang="ru-RU" sz="1600" u="none" strike="noStrike" spc="35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3899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92500"/>
          </a:bodyPr>
          <a:lstStyle/>
          <a:p>
            <a:pPr indent="0" algn="ctr">
              <a:lnSpc>
                <a:spcPct val="150000"/>
              </a:lnSpc>
              <a:buNone/>
            </a:pP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2. Иерархическая структура работ проекта</a:t>
            </a:r>
          </a:p>
          <a:p>
            <a:pPr indent="450215" algn="just">
              <a:lnSpc>
                <a:spcPct val="150000"/>
              </a:lnSpc>
            </a:pP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Иерархическая структура работ (</a:t>
            </a:r>
            <a:r>
              <a:rPr lang="en-US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Work Breakdown Structure</a:t>
            </a: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)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— инструмент, позволяющий разбить проект на составные части. Она устанавливает иерархически струк­турированное распределение работ по реализации проекта для всех задействованных в нем </a:t>
            </a:r>
            <a:r>
              <a:rPr lang="ru-RU" sz="2800" dirty="0" smtClean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работников.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В ходе построения </a:t>
            </a:r>
            <a:r>
              <a:rPr lang="en-US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WBS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осуществляется последователь­ная декомпозиция проекта на </a:t>
            </a:r>
            <a:r>
              <a:rPr lang="ru-RU" sz="2800" dirty="0" err="1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подпроекты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, пакеты работ различного уровня, пакеты детальных работ. </a:t>
            </a:r>
            <a:endParaRPr lang="ru-RU" sz="2800" dirty="0" smtClean="0">
              <a:latin typeface="Times New Roman" panose="02020603050405020304" pitchFamily="18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463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инна\Desktop\slide_10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568952" cy="61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2247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/>
          <a:lstStyle/>
          <a:p>
            <a:pPr marL="109728" indent="0">
              <a:lnSpc>
                <a:spcPct val="150000"/>
              </a:lnSpc>
              <a:buNone/>
            </a:pPr>
            <a:r>
              <a:rPr lang="ru-RU" sz="24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Декомпози­ция</a:t>
            </a:r>
            <a:r>
              <a:rPr lang="ru-RU" sz="24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— это деление результатов проекта на меньшие, более управляемые компоненты до уровня</a:t>
            </a:r>
            <a:r>
              <a:rPr lang="ru-RU" sz="24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пакетов работ.</a:t>
            </a:r>
            <a:r>
              <a:rPr lang="ru-RU" sz="24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endParaRPr lang="ru-RU" sz="2400" dirty="0" smtClean="0">
              <a:latin typeface="Times New Roman" panose="02020603050405020304" pitchFamily="18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109728" indent="0">
              <a:lnSpc>
                <a:spcPct val="150000"/>
              </a:lnSpc>
              <a:buNone/>
            </a:pPr>
            <a:r>
              <a:rPr lang="ru-RU" sz="24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Декомпозиция</a:t>
            </a:r>
            <a:r>
              <a:rPr lang="ru-RU" sz="24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выступает основой планирования проекта. Она является базовым инструментом для создания системы управления проектами, так как позволяет решать проблемы организации работ, распределения ответственности, оценки стоимости и т.п.</a:t>
            </a:r>
            <a:endParaRPr lang="ru-RU" sz="14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86638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92500"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Искусство декомпозиции проекта состоит в согласовании основных структур проекта, к которым относятся: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организационная структура</a:t>
            </a:r>
            <a:r>
              <a:rPr lang="en-US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spc="35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Organisation</a:t>
            </a:r>
            <a:r>
              <a:rPr lang="en-US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Breakdown Structure);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структура статей затрат </a:t>
            </a:r>
            <a:r>
              <a:rPr lang="en-US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(Account Breakdown Structure);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структура ресурсов</a:t>
            </a:r>
            <a:r>
              <a:rPr lang="en-US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(Resource Breakdown Structure);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функциональная структура;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информационная структура;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структура временных интервалов.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33196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85000" lnSpcReduction="20000"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В результате построения </a:t>
            </a:r>
            <a:r>
              <a:rPr lang="en-US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WBS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должны быть учтены все цели проекта и созданы все необходимые предпосылки для его успешной реализации. Основанием для разбиения проекта могут служить: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компоненты товара (услуги, направления деятельно­сти), получаемого в результате реализации проекта;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процессные или функциональные элементы деятель­ности организации, реализующей проект;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этапы жизненного цикла проекта, основные фазы;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подразделения организационной структуры;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географическое размещение для </a:t>
            </a:r>
            <a:r>
              <a:rPr lang="ru-RU" sz="2800" spc="35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пространственно</a:t>
            </a: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рас­пределенных проектов.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32573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3319874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На основе </a:t>
            </a:r>
            <a:r>
              <a:rPr lang="en-US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WBS</a:t>
            </a:r>
            <a:r>
              <a:rPr lang="ru-RU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строятся структурные </a:t>
            </a:r>
            <a:r>
              <a:rPr lang="ru-RU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модели </a:t>
            </a:r>
            <a:r>
              <a:rPr lang="ru-RU" sz="3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проекта:</a:t>
            </a:r>
            <a:endParaRPr lang="ru-RU" sz="32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98765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/>
          </a:bodyPr>
          <a:lstStyle/>
          <a:p>
            <a:pPr indent="0" algn="ctr">
              <a:lnSpc>
                <a:spcPct val="150000"/>
              </a:lnSpc>
              <a:buNone/>
            </a:pP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1. Основные задачи планирования проекта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 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Планирование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представляет собой процесс разработки и принятия целевых установок количественного и каче­ственного характера и определения путей наиболее эффек­тивного их достижения. </a:t>
            </a:r>
            <a:endParaRPr lang="ru-RU" sz="2800" dirty="0" smtClean="0">
              <a:latin typeface="Times New Roman" panose="02020603050405020304" pitchFamily="18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18825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564904"/>
            <a:ext cx="8424936" cy="720080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ru-RU" sz="4000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793218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9926691"/>
              </p:ext>
            </p:extLst>
          </p:nvPr>
        </p:nvGraphicFramePr>
        <p:xfrm>
          <a:off x="179512" y="1484784"/>
          <a:ext cx="8712968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404664"/>
            <a:ext cx="8352928" cy="850106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Составления </a:t>
            </a:r>
            <a:r>
              <a:rPr lang="ru-RU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планов определяется мно­гими </a:t>
            </a:r>
            <a:r>
              <a:rPr lang="ru-RU" sz="3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причинами, наиболее </a:t>
            </a:r>
            <a:r>
              <a:rPr lang="ru-RU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значимые из них</a:t>
            </a:r>
            <a:r>
              <a:rPr lang="ru-RU" sz="3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: </a:t>
            </a:r>
            <a:endParaRPr lang="ru-RU" sz="32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78632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77500" lnSpcReduction="20000"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Действительно, если бы будущее проекта было абсолютно </a:t>
            </a: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предопределенным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, не было бы нужды постоянно разраба­тывать планы, совершенствовать методы их составления и структурирования. Отсюда видно, что главная цель состав­ления любого плана — не определение точных цифр и ори­ентиров, поскольку сделать это невозможно в принципе, </a:t>
            </a: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а идентификация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по каждому из важнейших направлений некоторого «коридора», в границах которого может варьи­ровать тот или иной показатель.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Смысл </a:t>
            </a: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координирующей роли плана 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состоит в том, что наличие хорошо структурированных целевых установок дисциплинирует как перспективную, так и текущую дея­тельность, приводит ее в определенную систему, позволяет компании работать без существенных сбоев.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6982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92500" lnSpcReduction="20000"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Последняя причина необходимости составления планов заключается в том, что любое рассогласование деятель­ности системы требует </a:t>
            </a: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финансовых затрат 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(прямых или косвенных) на его преодоление. Вероятность наступления подобного рассогласования гораздо ниже, если работа осу­ществляется по плану; кроме того, и негативные финансовые последствия менее значительны.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Планирование позволяет обеспечить высокую степень и высокую вероятность достижения целей на основе систе­матической подготовки решений. Тем самым оно представ­ляет собой предпосылку эффективной реализации проекта.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8224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77500" lnSpcReduction="20000"/>
          </a:bodyPr>
          <a:lstStyle/>
          <a:p>
            <a:pPr indent="0" algn="just">
              <a:lnSpc>
                <a:spcPct val="150000"/>
              </a:lnSpc>
              <a:buNone/>
            </a:pPr>
            <a:r>
              <a:rPr lang="ru-RU" sz="2800" b="1" dirty="0" smtClean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На </a:t>
            </a:r>
            <a:r>
              <a:rPr lang="ru-RU" sz="28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этапе планирования проекта решаются следующие задачи</a:t>
            </a:r>
            <a:r>
              <a:rPr lang="ru-RU" sz="2800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:</a:t>
            </a:r>
            <a:endParaRPr lang="ru-RU" sz="1600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уточнение и детализация целей и результатов проекта;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уточнение состава и объема работ проекта;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разработка реального расписания и бюджета проекта (либо отдельных его фаз);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уточнение потребности проекта в ресурсах, план ресурсного обеспечения проекта (либо отдельных фаз про­екта);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оценка рисков и разработка плана реагирования на риски;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уточнение порядка взаимодействия в проектной команде, а также между проектной командой и внешней средой;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разработка и уточнение процедур управления проектом;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согласование плана основными участниками проекта;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Arial" panose="020B0604020202020204" pitchFamily="34" charset="0"/>
              <a:buChar char="—"/>
            </a:pP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утверждение плана проекта.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5273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F:\media\image30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32656"/>
            <a:ext cx="8064896" cy="460851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0" y="5445224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Рис. 1.</a:t>
            </a:r>
            <a:r>
              <a:rPr lang="ru-RU" sz="24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Укрупненная структура плана управления проектом</a:t>
            </a:r>
            <a:endParaRPr lang="ru-RU" sz="1400" dirty="0">
              <a:effectLst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093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F:\media\image31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548680"/>
            <a:ext cx="6624735" cy="439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1331640" y="5445224"/>
            <a:ext cx="6840760" cy="578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i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Рис. 2.</a:t>
            </a:r>
            <a:r>
              <a:rPr lang="ru-RU" sz="2400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Основные этапы планирования</a:t>
            </a:r>
            <a:endParaRPr lang="ru-RU" sz="1400" dirty="0">
              <a:effectLst/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846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lnSpcReduction="10000"/>
          </a:bodyPr>
          <a:lstStyle/>
          <a:p>
            <a:pPr marL="342900" lvl="0" indent="-342900" algn="just">
              <a:lnSpc>
                <a:spcPct val="150000"/>
              </a:lnSpc>
              <a:buClr>
                <a:srgbClr val="000000"/>
              </a:buClr>
              <a:buSzPts val="950"/>
              <a:buFont typeface="+mj-lt"/>
              <a:buAutoNum type="arabicPeriod"/>
            </a:pPr>
            <a:r>
              <a:rPr lang="ru-RU" sz="2800" b="1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целей.</a:t>
            </a: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рамках планирования ста­вятся две группы целей.</a:t>
            </a:r>
            <a:r>
              <a:rPr lang="ru-RU" sz="2800" i="1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Формальные</a:t>
            </a: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цели представляют собой критерий оценки полезности деятельности и состоя­ния проекта, который выводится из мотивации деятельности лиц, принимающих решения.</a:t>
            </a:r>
            <a:r>
              <a:rPr lang="ru-RU" sz="2800" i="1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Реальные</a:t>
            </a:r>
            <a:r>
              <a:rPr lang="ru-RU" sz="2800" spc="3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цели представляют собой пути достижения формальных целей (продукция, которую надо произвести, ее качество и количество, необхо­димые ресурсы, их качество и количество).</a:t>
            </a:r>
            <a:endParaRPr lang="ru-RU" sz="1600" spc="3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89486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9453</TotalTime>
  <Words>1025</Words>
  <Application>Microsoft Office PowerPoint</Application>
  <PresentationFormat>Экран (4:3)</PresentationFormat>
  <Paragraphs>77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Открытая</vt:lpstr>
      <vt:lpstr>Презентация PowerPoint</vt:lpstr>
      <vt:lpstr>Презентация PowerPoint</vt:lpstr>
      <vt:lpstr>Составления планов определяется мно­гими причинами, наиболее значимые из них: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На основе WBS строятся структурные модели проекта:</vt:lpstr>
      <vt:lpstr>Презентация PowerPoint</vt:lpstr>
    </vt:vector>
  </TitlesOfParts>
  <Company>Ставропольский ГАУ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3. Генезис понятия организационная культура</dc:title>
  <dc:creator>ДВ</dc:creator>
  <cp:lastModifiedBy>инна</cp:lastModifiedBy>
  <cp:revision>63</cp:revision>
  <dcterms:created xsi:type="dcterms:W3CDTF">2014-04-21T11:00:57Z</dcterms:created>
  <dcterms:modified xsi:type="dcterms:W3CDTF">2022-04-13T16:26:43Z</dcterms:modified>
</cp:coreProperties>
</file>